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79" r:id="rId16"/>
    <p:sldId id="280" r:id="rId17"/>
    <p:sldId id="260" r:id="rId18"/>
    <p:sldId id="281" r:id="rId19"/>
    <p:sldId id="261" r:id="rId20"/>
    <p:sldId id="282" r:id="rId21"/>
    <p:sldId id="283" r:id="rId22"/>
    <p:sldId id="284" r:id="rId23"/>
    <p:sldId id="285" r:id="rId24"/>
    <p:sldId id="286" r:id="rId25"/>
    <p:sldId id="287" r:id="rId26"/>
    <p:sldId id="288" r:id="rId27"/>
    <p:sldId id="289" r:id="rId28"/>
    <p:sldId id="290" r:id="rId29"/>
    <p:sldId id="262" r:id="rId30"/>
    <p:sldId id="263" r:id="rId31"/>
    <p:sldId id="264" r:id="rId32"/>
    <p:sldId id="265"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5" autoAdjust="0"/>
    <p:restoredTop sz="94660"/>
  </p:normalViewPr>
  <p:slideViewPr>
    <p:cSldViewPr snapToGrid="0">
      <p:cViewPr varScale="1">
        <p:scale>
          <a:sx n="126" d="100"/>
          <a:sy n="126" d="100"/>
        </p:scale>
        <p:origin x="138" y="4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18/01/2022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18/01/2022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3.31, 3.32, 3.33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375416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the data. </a:t>
            </a:r>
          </a:p>
        </p:txBody>
      </p:sp>
    </p:spTree>
    <p:extLst>
      <p:ext uri="{BB962C8B-B14F-4D97-AF65-F5344CB8AC3E}">
        <p14:creationId xmlns:p14="http://schemas.microsoft.com/office/powerpoint/2010/main" val="105587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.39, 4.40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13/01/22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806685" y="6014614"/>
            <a:ext cx="1354374"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PostgreSQL</a:t>
            </a:r>
            <a:endParaRPr lang="en-GB"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FFAB298-196B-486F-AD3C-4ABEB7EDB96C}"/>
              </a:ext>
            </a:extLst>
          </p:cNvPr>
          <p:cNvPicPr>
            <a:picLocks noChangeAspect="1"/>
          </p:cNvPicPr>
          <p:nvPr/>
        </p:nvPicPr>
        <p:blipFill>
          <a:blip r:embed="rId3"/>
          <a:stretch>
            <a:fillRect/>
          </a:stretch>
        </p:blipFill>
        <p:spPr>
          <a:xfrm>
            <a:off x="575308" y="4060555"/>
            <a:ext cx="4705350" cy="1933575"/>
          </a:xfrm>
          <a:prstGeom prst="rect">
            <a:avLst/>
          </a:prstGeom>
        </p:spPr>
      </p:pic>
      <p:sp>
        <p:nvSpPr>
          <p:cNvPr id="17" name="Rectangle 16">
            <a:extLst>
              <a:ext uri="{FF2B5EF4-FFF2-40B4-BE49-F238E27FC236}">
                <a16:creationId xmlns:a16="http://schemas.microsoft.com/office/drawing/2014/main" id="{2AC6FE43-6F11-43D7-AFA1-6BCCB14F8136}"/>
              </a:ext>
            </a:extLst>
          </p:cNvPr>
          <p:cNvSpPr/>
          <p:nvPr/>
        </p:nvSpPr>
        <p:spPr>
          <a:xfrm>
            <a:off x="3915892" y="6068832"/>
            <a:ext cx="1547647"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Valentina-DB</a:t>
            </a:r>
            <a:endParaRPr lang="en-GB"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D7D6B8E5-3C7E-4639-9631-EA040CFAF4D5}"/>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Going to be using PostgreSQL and Valentina (GUI) as both are open-source and very popular and you see them in production environment.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The querying is done with SQL in Valentina and communicates with PostgreSQL. </a:t>
            </a:r>
          </a:p>
          <a:p>
            <a:pPr>
              <a:lnSpc>
                <a:spcPct val="120000"/>
              </a:lnSpc>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Note that we will have a URL associated with postgres on our machines because it runs as a server. In this case we’ll use localhost. We’re going to setup postgres with the details down at the bottom right.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a:t>
            </a:r>
          </a:p>
        </p:txBody>
      </p:sp>
      <p:pic>
        <p:nvPicPr>
          <p:cNvPr id="14" name="Picture 13">
            <a:extLst>
              <a:ext uri="{FF2B5EF4-FFF2-40B4-BE49-F238E27FC236}">
                <a16:creationId xmlns:a16="http://schemas.microsoft.com/office/drawing/2014/main" id="{D0B66A04-C907-4D7C-8917-1BB4FFCB4A3E}"/>
              </a:ext>
            </a:extLst>
          </p:cNvPr>
          <p:cNvPicPr>
            <a:picLocks noChangeAspect="1"/>
          </p:cNvPicPr>
          <p:nvPr/>
        </p:nvPicPr>
        <p:blipFill>
          <a:blip r:embed="rId4"/>
          <a:stretch>
            <a:fillRect/>
          </a:stretch>
        </p:blipFill>
        <p:spPr>
          <a:xfrm>
            <a:off x="6045342" y="3069581"/>
            <a:ext cx="5196840" cy="3360260"/>
          </a:xfrm>
          <a:prstGeom prst="rect">
            <a:avLst/>
          </a:prstGeom>
        </p:spPr>
      </p:pic>
    </p:spTree>
    <p:extLst>
      <p:ext uri="{BB962C8B-B14F-4D97-AF65-F5344CB8AC3E}">
        <p14:creationId xmlns:p14="http://schemas.microsoft.com/office/powerpoint/2010/main" val="3774964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90BC5A55-32C1-42B9-8E47-E8ABDF080B26}"/>
              </a:ext>
            </a:extLst>
          </p:cNvPr>
          <p:cNvPicPr>
            <a:picLocks noChangeAspect="1"/>
          </p:cNvPicPr>
          <p:nvPr/>
        </p:nvPicPr>
        <p:blipFill>
          <a:blip r:embed="rId3"/>
          <a:stretch>
            <a:fillRect/>
          </a:stretch>
        </p:blipFill>
        <p:spPr>
          <a:xfrm>
            <a:off x="2199957" y="1372152"/>
            <a:ext cx="7792085" cy="5305030"/>
          </a:xfrm>
          <a:prstGeom prst="rect">
            <a:avLst/>
          </a:prstGeom>
        </p:spPr>
      </p:pic>
      <p:sp>
        <p:nvSpPr>
          <p:cNvPr id="12" name="Speech Bubble: Rectangle 11">
            <a:extLst>
              <a:ext uri="{FF2B5EF4-FFF2-40B4-BE49-F238E27FC236}">
                <a16:creationId xmlns:a16="http://schemas.microsoft.com/office/drawing/2014/main" id="{D7CBCA62-95C4-4C16-A168-65BA89E258CD}"/>
              </a:ext>
            </a:extLst>
          </p:cNvPr>
          <p:cNvSpPr/>
          <p:nvPr/>
        </p:nvSpPr>
        <p:spPr>
          <a:xfrm>
            <a:off x="10268364" y="1134132"/>
            <a:ext cx="1720737" cy="862109"/>
          </a:xfrm>
          <a:prstGeom prst="wedgeRectCallout">
            <a:avLst>
              <a:gd name="adj1" fmla="val -24604"/>
              <a:gd name="adj2" fmla="val 1521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Control Language</a:t>
            </a:r>
          </a:p>
          <a:p>
            <a:pPr algn="ctr"/>
            <a:r>
              <a:rPr lang="en-GB" sz="1050" i="1" dirty="0">
                <a:solidFill>
                  <a:schemeClr val="tx1">
                    <a:lumMod val="85000"/>
                    <a:lumOff val="15000"/>
                  </a:schemeClr>
                </a:solidFill>
              </a:rPr>
              <a:t>(granting and revoking access for different users)</a:t>
            </a:r>
          </a:p>
        </p:txBody>
      </p:sp>
      <p:sp>
        <p:nvSpPr>
          <p:cNvPr id="21" name="Speech Bubble: Rectangle 20">
            <a:extLst>
              <a:ext uri="{FF2B5EF4-FFF2-40B4-BE49-F238E27FC236}">
                <a16:creationId xmlns:a16="http://schemas.microsoft.com/office/drawing/2014/main" id="{62021124-CBB4-4C06-86E0-69260505ACA0}"/>
              </a:ext>
            </a:extLst>
          </p:cNvPr>
          <p:cNvSpPr/>
          <p:nvPr/>
        </p:nvSpPr>
        <p:spPr>
          <a:xfrm>
            <a:off x="398554" y="2092960"/>
            <a:ext cx="1460726" cy="1320797"/>
          </a:xfrm>
          <a:prstGeom prst="wedgeRectCallout">
            <a:avLst>
              <a:gd name="adj1" fmla="val 76421"/>
              <a:gd name="adj2" fmla="val 29869"/>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Definition Language</a:t>
            </a:r>
          </a:p>
          <a:p>
            <a:pPr algn="ctr"/>
            <a:r>
              <a:rPr lang="en-GB" sz="1050" i="1" dirty="0">
                <a:solidFill>
                  <a:schemeClr val="tx1">
                    <a:lumMod val="85000"/>
                    <a:lumOff val="15000"/>
                  </a:schemeClr>
                </a:solidFill>
              </a:rPr>
              <a:t>(used for setting up the database, concerned with the removal and addition of data)</a:t>
            </a:r>
          </a:p>
        </p:txBody>
      </p:sp>
      <p:sp>
        <p:nvSpPr>
          <p:cNvPr id="22" name="Speech Bubble: Rectangle 21">
            <a:extLst>
              <a:ext uri="{FF2B5EF4-FFF2-40B4-BE49-F238E27FC236}">
                <a16:creationId xmlns:a16="http://schemas.microsoft.com/office/drawing/2014/main" id="{EA60FAB6-762B-40CF-A00F-5C038588AA6D}"/>
              </a:ext>
            </a:extLst>
          </p:cNvPr>
          <p:cNvSpPr/>
          <p:nvPr/>
        </p:nvSpPr>
        <p:spPr>
          <a:xfrm>
            <a:off x="4687784" y="4339627"/>
            <a:ext cx="1855255" cy="994371"/>
          </a:xfrm>
          <a:prstGeom prst="wedgeRectCallout">
            <a:avLst>
              <a:gd name="adj1" fmla="val -25986"/>
              <a:gd name="adj2" fmla="val -13463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Query Language</a:t>
            </a:r>
          </a:p>
          <a:p>
            <a:pPr algn="ctr"/>
            <a:r>
              <a:rPr lang="en-GB" sz="1050" i="1" dirty="0">
                <a:solidFill>
                  <a:schemeClr val="tx1">
                    <a:lumMod val="85000"/>
                    <a:lumOff val="15000"/>
                  </a:schemeClr>
                </a:solidFill>
              </a:rPr>
              <a:t>(focus on this heavily, once we have the database, the main thing we’re going to do is find and retrieve this data.)</a:t>
            </a:r>
          </a:p>
        </p:txBody>
      </p:sp>
      <p:sp>
        <p:nvSpPr>
          <p:cNvPr id="23" name="Speech Bubble: Rectangle 22">
            <a:extLst>
              <a:ext uri="{FF2B5EF4-FFF2-40B4-BE49-F238E27FC236}">
                <a16:creationId xmlns:a16="http://schemas.microsoft.com/office/drawing/2014/main" id="{A874D295-6DB7-4A80-B886-10872A95C600}"/>
              </a:ext>
            </a:extLst>
          </p:cNvPr>
          <p:cNvSpPr/>
          <p:nvPr/>
        </p:nvSpPr>
        <p:spPr>
          <a:xfrm>
            <a:off x="9788396" y="2682237"/>
            <a:ext cx="1648369" cy="1102762"/>
          </a:xfrm>
          <a:prstGeom prst="wedgeRectCallout">
            <a:avLst>
              <a:gd name="adj1" fmla="val -118351"/>
              <a:gd name="adj2" fmla="val -11591"/>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Modification Language</a:t>
            </a:r>
          </a:p>
          <a:p>
            <a:pPr algn="ctr"/>
            <a:r>
              <a:rPr lang="en-GB" sz="1050" i="1" dirty="0">
                <a:solidFill>
                  <a:schemeClr val="tx1">
                    <a:lumMod val="85000"/>
                    <a:lumOff val="15000"/>
                  </a:schemeClr>
                </a:solidFill>
              </a:rPr>
              <a:t>(used to manipulate data already there in the database)</a:t>
            </a:r>
          </a:p>
        </p:txBody>
      </p:sp>
    </p:spTree>
    <p:extLst>
      <p:ext uri="{BB962C8B-B14F-4D97-AF65-F5344CB8AC3E}">
        <p14:creationId xmlns:p14="http://schemas.microsoft.com/office/powerpoint/2010/main" val="223497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756A5C1-AE7E-42E2-914B-93C1B3A028F6}"/>
              </a:ext>
            </a:extLst>
          </p:cNvPr>
          <p:cNvPicPr>
            <a:picLocks noChangeAspect="1"/>
          </p:cNvPicPr>
          <p:nvPr/>
        </p:nvPicPr>
        <p:blipFill>
          <a:blip r:embed="rId3"/>
          <a:stretch>
            <a:fillRect/>
          </a:stretch>
        </p:blipFill>
        <p:spPr>
          <a:xfrm>
            <a:off x="1270000" y="1557768"/>
            <a:ext cx="10281920" cy="4596327"/>
          </a:xfrm>
          <a:prstGeom prst="rect">
            <a:avLst/>
          </a:prstGeom>
        </p:spPr>
      </p:pic>
      <p:sp>
        <p:nvSpPr>
          <p:cNvPr id="19" name="Speech Bubble: Rectangle 18">
            <a:extLst>
              <a:ext uri="{FF2B5EF4-FFF2-40B4-BE49-F238E27FC236}">
                <a16:creationId xmlns:a16="http://schemas.microsoft.com/office/drawing/2014/main" id="{EDFF93D7-80EA-4B9B-986A-1BAC0EF01BC4}"/>
              </a:ext>
            </a:extLst>
          </p:cNvPr>
          <p:cNvSpPr/>
          <p:nvPr/>
        </p:nvSpPr>
        <p:spPr>
          <a:xfrm>
            <a:off x="2655918" y="1104883"/>
            <a:ext cx="1389606" cy="599440"/>
          </a:xfrm>
          <a:prstGeom prst="wedgeRectCallout">
            <a:avLst>
              <a:gd name="adj1" fmla="val 25972"/>
              <a:gd name="adj2" fmla="val 116310"/>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SELECT command</a:t>
            </a:r>
            <a:endParaRPr lang="en-GB" sz="1050" i="1" dirty="0">
              <a:solidFill>
                <a:schemeClr val="tx1">
                  <a:lumMod val="85000"/>
                  <a:lumOff val="15000"/>
                </a:schemeClr>
              </a:solidFill>
            </a:endParaRPr>
          </a:p>
        </p:txBody>
      </p:sp>
    </p:spTree>
    <p:extLst>
      <p:ext uri="{BB962C8B-B14F-4D97-AF65-F5344CB8AC3E}">
        <p14:creationId xmlns:p14="http://schemas.microsoft.com/office/powerpoint/2010/main" val="222452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8596E6-EB35-436D-9409-07CEA1FDE577}"/>
              </a:ext>
            </a:extLst>
          </p:cNvPr>
          <p:cNvPicPr>
            <a:picLocks noChangeAspect="1"/>
          </p:cNvPicPr>
          <p:nvPr/>
        </p:nvPicPr>
        <p:blipFill>
          <a:blip r:embed="rId2"/>
          <a:stretch>
            <a:fillRect/>
          </a:stretch>
        </p:blipFill>
        <p:spPr>
          <a:xfrm>
            <a:off x="466898" y="1328736"/>
            <a:ext cx="9506901" cy="5181261"/>
          </a:xfrm>
          <a:prstGeom prst="rect">
            <a:avLst/>
          </a:prstGeom>
        </p:spPr>
      </p:pic>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Speech Bubble: Rectangle 18">
            <a:extLst>
              <a:ext uri="{FF2B5EF4-FFF2-40B4-BE49-F238E27FC236}">
                <a16:creationId xmlns:a16="http://schemas.microsoft.com/office/drawing/2014/main" id="{EDFF93D7-80EA-4B9B-986A-1BAC0EF01BC4}"/>
              </a:ext>
            </a:extLst>
          </p:cNvPr>
          <p:cNvSpPr/>
          <p:nvPr/>
        </p:nvSpPr>
        <p:spPr>
          <a:xfrm>
            <a:off x="826233" y="2946826"/>
            <a:ext cx="2088802" cy="916958"/>
          </a:xfrm>
          <a:prstGeom prst="wedgeRectCallout">
            <a:avLst>
              <a:gd name="adj1" fmla="val 73640"/>
              <a:gd name="adj2" fmla="val 329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Aggregated the data and produces a single value e.g. a sum of a column, average of a column etc.</a:t>
            </a:r>
            <a:endParaRPr lang="en-GB" sz="1050" dirty="0">
              <a:solidFill>
                <a:schemeClr val="tx1">
                  <a:lumMod val="85000"/>
                  <a:lumOff val="15000"/>
                </a:schemeClr>
              </a:solidFill>
            </a:endParaRPr>
          </a:p>
        </p:txBody>
      </p:sp>
      <p:sp>
        <p:nvSpPr>
          <p:cNvPr id="17" name="Speech Bubble: Rectangle 16">
            <a:extLst>
              <a:ext uri="{FF2B5EF4-FFF2-40B4-BE49-F238E27FC236}">
                <a16:creationId xmlns:a16="http://schemas.microsoft.com/office/drawing/2014/main" id="{BFAE13AB-574F-4C48-B328-70B41E9D7C5D}"/>
              </a:ext>
            </a:extLst>
          </p:cNvPr>
          <p:cNvSpPr/>
          <p:nvPr/>
        </p:nvSpPr>
        <p:spPr>
          <a:xfrm>
            <a:off x="684745" y="4791457"/>
            <a:ext cx="2515655" cy="1380834"/>
          </a:xfrm>
          <a:prstGeom prst="wedgeRectCallout">
            <a:avLst>
              <a:gd name="adj1" fmla="val 84216"/>
              <a:gd name="adj2" fmla="val -2804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Run against each individual row, for example concat. </a:t>
            </a:r>
          </a:p>
          <a:p>
            <a:pPr algn="ctr"/>
            <a:endParaRPr lang="en-GB" sz="1400" b="1" dirty="0">
              <a:solidFill>
                <a:schemeClr val="tx1">
                  <a:lumMod val="85000"/>
                  <a:lumOff val="15000"/>
                </a:schemeClr>
              </a:solidFill>
            </a:endParaRPr>
          </a:p>
          <a:p>
            <a:pPr algn="ctr"/>
            <a:r>
              <a:rPr lang="en-GB" sz="1400" b="1" dirty="0">
                <a:solidFill>
                  <a:schemeClr val="tx1">
                    <a:lumMod val="85000"/>
                    <a:lumOff val="15000"/>
                  </a:schemeClr>
                </a:solidFill>
              </a:rPr>
              <a:t>If we run a scalar average we’ll get an average of specified columns for each row.</a:t>
            </a:r>
          </a:p>
        </p:txBody>
      </p:sp>
      <p:pic>
        <p:nvPicPr>
          <p:cNvPr id="13" name="Picture 12">
            <a:extLst>
              <a:ext uri="{FF2B5EF4-FFF2-40B4-BE49-F238E27FC236}">
                <a16:creationId xmlns:a16="http://schemas.microsoft.com/office/drawing/2014/main" id="{0E04365B-940C-4F58-B672-BB0AB1C1E3A3}"/>
              </a:ext>
            </a:extLst>
          </p:cNvPr>
          <p:cNvPicPr>
            <a:picLocks noChangeAspect="1"/>
          </p:cNvPicPr>
          <p:nvPr/>
        </p:nvPicPr>
        <p:blipFill>
          <a:blip r:embed="rId4"/>
          <a:stretch>
            <a:fillRect/>
          </a:stretch>
        </p:blipFill>
        <p:spPr>
          <a:xfrm>
            <a:off x="7652402" y="2946826"/>
            <a:ext cx="4107667" cy="1080547"/>
          </a:xfrm>
          <a:prstGeom prst="rect">
            <a:avLst/>
          </a:prstGeom>
        </p:spPr>
      </p:pic>
      <p:pic>
        <p:nvPicPr>
          <p:cNvPr id="21" name="Picture 20">
            <a:extLst>
              <a:ext uri="{FF2B5EF4-FFF2-40B4-BE49-F238E27FC236}">
                <a16:creationId xmlns:a16="http://schemas.microsoft.com/office/drawing/2014/main" id="{EA685A50-B1D7-4669-AA42-6434729021DC}"/>
              </a:ext>
            </a:extLst>
          </p:cNvPr>
          <p:cNvPicPr>
            <a:picLocks noChangeAspect="1"/>
          </p:cNvPicPr>
          <p:nvPr/>
        </p:nvPicPr>
        <p:blipFill>
          <a:blip r:embed="rId5"/>
          <a:stretch>
            <a:fillRect/>
          </a:stretch>
        </p:blipFill>
        <p:spPr>
          <a:xfrm>
            <a:off x="7749515" y="4610498"/>
            <a:ext cx="4107667" cy="1110852"/>
          </a:xfrm>
          <a:prstGeom prst="rect">
            <a:avLst/>
          </a:prstGeom>
        </p:spPr>
      </p:pic>
    </p:spTree>
    <p:extLst>
      <p:ext uri="{BB962C8B-B14F-4D97-AF65-F5344CB8AC3E}">
        <p14:creationId xmlns:p14="http://schemas.microsoft.com/office/powerpoint/2010/main" val="313858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5C90F03-C34C-417F-BFDE-A9462465F524}"/>
              </a:ext>
            </a:extLst>
          </p:cNvPr>
          <p:cNvPicPr>
            <a:picLocks noChangeAspect="1"/>
          </p:cNvPicPr>
          <p:nvPr/>
        </p:nvPicPr>
        <p:blipFill>
          <a:blip r:embed="rId3"/>
          <a:stretch>
            <a:fillRect/>
          </a:stretch>
        </p:blipFill>
        <p:spPr>
          <a:xfrm>
            <a:off x="914402" y="2017408"/>
            <a:ext cx="7571105" cy="2242489"/>
          </a:xfrm>
          <a:prstGeom prst="rect">
            <a:avLst/>
          </a:prstGeom>
        </p:spPr>
      </p:pic>
      <p:pic>
        <p:nvPicPr>
          <p:cNvPr id="14" name="Picture 13">
            <a:extLst>
              <a:ext uri="{FF2B5EF4-FFF2-40B4-BE49-F238E27FC236}">
                <a16:creationId xmlns:a16="http://schemas.microsoft.com/office/drawing/2014/main" id="{E23D52F0-46B8-460E-84C4-6D2511271111}"/>
              </a:ext>
            </a:extLst>
          </p:cNvPr>
          <p:cNvPicPr>
            <a:picLocks noChangeAspect="1"/>
          </p:cNvPicPr>
          <p:nvPr/>
        </p:nvPicPr>
        <p:blipFill>
          <a:blip r:embed="rId4"/>
          <a:stretch>
            <a:fillRect/>
          </a:stretch>
        </p:blipFill>
        <p:spPr>
          <a:xfrm>
            <a:off x="509587" y="1379889"/>
            <a:ext cx="2264093" cy="557724"/>
          </a:xfrm>
          <a:prstGeom prst="rect">
            <a:avLst/>
          </a:prstGeom>
        </p:spPr>
      </p:pic>
    </p:spTree>
    <p:extLst>
      <p:ext uri="{BB962C8B-B14F-4D97-AF65-F5344CB8AC3E}">
        <p14:creationId xmlns:p14="http://schemas.microsoft.com/office/powerpoint/2010/main" val="2879953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EAB9FCFF-4454-4B52-A057-04EAB597E190}"/>
              </a:ext>
            </a:extLst>
          </p:cNvPr>
          <p:cNvPicPr>
            <a:picLocks noChangeAspect="1"/>
          </p:cNvPicPr>
          <p:nvPr/>
        </p:nvPicPr>
        <p:blipFill>
          <a:blip r:embed="rId3"/>
          <a:stretch>
            <a:fillRect/>
          </a:stretch>
        </p:blipFill>
        <p:spPr>
          <a:xfrm>
            <a:off x="2087879" y="4245394"/>
            <a:ext cx="7914925" cy="2322682"/>
          </a:xfrm>
          <a:prstGeom prst="rect">
            <a:avLst/>
          </a:prstGeom>
        </p:spPr>
      </p:pic>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A common mistake is around the use of double versus single quotes.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Double quote are used only when referring to table and column names.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Single quotes refer to text that is anything else.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say we want to concatenate two columns. This is a good example as we will need both. Here we’re using double quotes to specify the name of the new column and single quotes to specify we want a blank space between the data in </a:t>
            </a:r>
            <a:r>
              <a:rPr lang="en-GB" sz="1400" dirty="0" err="1">
                <a:solidFill>
                  <a:prstClr val="black"/>
                </a:solidFill>
                <a:latin typeface="Calibri" panose="020F0502020204030204"/>
              </a:rPr>
              <a:t>first_name</a:t>
            </a:r>
            <a:r>
              <a:rPr lang="en-GB" sz="1400" dirty="0">
                <a:solidFill>
                  <a:prstClr val="black"/>
                </a:solidFill>
                <a:latin typeface="Calibri" panose="020F0502020204030204"/>
              </a:rPr>
              <a:t> and </a:t>
            </a:r>
            <a:r>
              <a:rPr lang="en-GB" sz="1400" dirty="0" err="1">
                <a:solidFill>
                  <a:prstClr val="black"/>
                </a:solidFill>
                <a:latin typeface="Calibri" panose="020F0502020204030204"/>
              </a:rPr>
              <a:t>last_name</a:t>
            </a:r>
            <a:r>
              <a:rPr lang="en-GB" sz="1400" dirty="0">
                <a:solidFill>
                  <a:prstClr val="black"/>
                </a:solidFill>
                <a:latin typeface="Calibri" panose="020F0502020204030204"/>
              </a:rPr>
              <a:t> columns.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Notice that when specifying a table that has either an upper case character or a space, we must use the double quotes (see below).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100A0A1D-5855-4023-A4E4-3145D2DF164C}"/>
              </a:ext>
            </a:extLst>
          </p:cNvPr>
          <p:cNvPicPr>
            <a:picLocks noChangeAspect="1"/>
          </p:cNvPicPr>
          <p:nvPr/>
        </p:nvPicPr>
        <p:blipFill>
          <a:blip r:embed="rId4"/>
          <a:stretch>
            <a:fillRect/>
          </a:stretch>
        </p:blipFill>
        <p:spPr>
          <a:xfrm>
            <a:off x="370789" y="2772092"/>
            <a:ext cx="4699052" cy="632790"/>
          </a:xfrm>
          <a:prstGeom prst="rect">
            <a:avLst/>
          </a:prstGeom>
        </p:spPr>
      </p:pic>
    </p:spTree>
    <p:extLst>
      <p:ext uri="{BB962C8B-B14F-4D97-AF65-F5344CB8AC3E}">
        <p14:creationId xmlns:p14="http://schemas.microsoft.com/office/powerpoint/2010/main" val="164700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AND it chains that AND to the previous condition it was checking.</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OR it starts a new filter.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in the query below, we will get the Georgi’s back but we will get no Bezalel’s back because we specified the entry must have a last name of Simmel and an last name of Facello which isn’t possible.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is why we put an OR keyword on a new line whereas we typically keep the AND keyword on the same line. It helps the reader to understand what conditions are contained in a single filter.</a:t>
            </a:r>
          </a:p>
        </p:txBody>
      </p:sp>
      <p:pic>
        <p:nvPicPr>
          <p:cNvPr id="4" name="Picture 3">
            <a:extLst>
              <a:ext uri="{FF2B5EF4-FFF2-40B4-BE49-F238E27FC236}">
                <a16:creationId xmlns:a16="http://schemas.microsoft.com/office/drawing/2014/main" id="{67982BC2-6D7C-44A8-AEF6-A8C8DD798420}"/>
              </a:ext>
            </a:extLst>
          </p:cNvPr>
          <p:cNvPicPr>
            <a:picLocks noChangeAspect="1"/>
          </p:cNvPicPr>
          <p:nvPr/>
        </p:nvPicPr>
        <p:blipFill>
          <a:blip r:embed="rId3"/>
          <a:stretch>
            <a:fillRect/>
          </a:stretch>
        </p:blipFill>
        <p:spPr>
          <a:xfrm>
            <a:off x="370789" y="3941513"/>
            <a:ext cx="5745469" cy="929846"/>
          </a:xfrm>
          <a:prstGeom prst="rect">
            <a:avLst/>
          </a:prstGeom>
        </p:spPr>
      </p:pic>
    </p:spTree>
    <p:extLst>
      <p:ext uri="{BB962C8B-B14F-4D97-AF65-F5344CB8AC3E}">
        <p14:creationId xmlns:p14="http://schemas.microsoft.com/office/powerpoint/2010/main" val="432312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Currently we’re running 3 things, FROM, WHERE and SELECT. They get run in this order every time and for good reason.</a:t>
            </a:r>
          </a:p>
        </p:txBody>
      </p:sp>
      <p:pic>
        <p:nvPicPr>
          <p:cNvPr id="19" name="Picture 18">
            <a:extLst>
              <a:ext uri="{FF2B5EF4-FFF2-40B4-BE49-F238E27FC236}">
                <a16:creationId xmlns:a16="http://schemas.microsoft.com/office/drawing/2014/main" id="{6EFC9ABA-AFB8-41A3-B1C7-AE9BB8A627A3}"/>
              </a:ext>
            </a:extLst>
          </p:cNvPr>
          <p:cNvPicPr>
            <a:picLocks noChangeAspect="1"/>
          </p:cNvPicPr>
          <p:nvPr/>
        </p:nvPicPr>
        <p:blipFill>
          <a:blip r:embed="rId3"/>
          <a:stretch>
            <a:fillRect/>
          </a:stretch>
        </p:blipFill>
        <p:spPr>
          <a:xfrm>
            <a:off x="7154489" y="1956458"/>
            <a:ext cx="2184720" cy="2700645"/>
          </a:xfrm>
          <a:prstGeom prst="rect">
            <a:avLst/>
          </a:prstGeom>
        </p:spPr>
      </p:pic>
      <p:pic>
        <p:nvPicPr>
          <p:cNvPr id="7" name="Picture 6">
            <a:extLst>
              <a:ext uri="{FF2B5EF4-FFF2-40B4-BE49-F238E27FC236}">
                <a16:creationId xmlns:a16="http://schemas.microsoft.com/office/drawing/2014/main" id="{DC6D3646-1599-462C-8257-AE50BCC38A85}"/>
              </a:ext>
            </a:extLst>
          </p:cNvPr>
          <p:cNvPicPr>
            <a:picLocks noChangeAspect="1"/>
          </p:cNvPicPr>
          <p:nvPr/>
        </p:nvPicPr>
        <p:blipFill>
          <a:blip r:embed="rId4"/>
          <a:stretch>
            <a:fillRect/>
          </a:stretch>
        </p:blipFill>
        <p:spPr>
          <a:xfrm>
            <a:off x="3405463" y="1956458"/>
            <a:ext cx="3120627" cy="2700645"/>
          </a:xfrm>
          <a:prstGeom prst="rect">
            <a:avLst/>
          </a:prstGeom>
        </p:spPr>
      </p:pic>
      <p:sp>
        <p:nvSpPr>
          <p:cNvPr id="20" name="Rectangle 19">
            <a:extLst>
              <a:ext uri="{FF2B5EF4-FFF2-40B4-BE49-F238E27FC236}">
                <a16:creationId xmlns:a16="http://schemas.microsoft.com/office/drawing/2014/main" id="{F8FC2CEA-4278-4F73-BA40-D94D8D5A4877}"/>
              </a:ext>
            </a:extLst>
          </p:cNvPr>
          <p:cNvSpPr/>
          <p:nvPr/>
        </p:nvSpPr>
        <p:spPr>
          <a:xfrm>
            <a:off x="481545" y="1721924"/>
            <a:ext cx="2711847" cy="299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we pick our data table with FROM.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Then we filter down the results using WHERE.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Then re return the results using SELECT. </a:t>
            </a:r>
          </a:p>
        </p:txBody>
      </p:sp>
      <p:sp>
        <p:nvSpPr>
          <p:cNvPr id="21" name="Rectangle 20">
            <a:extLst>
              <a:ext uri="{FF2B5EF4-FFF2-40B4-BE49-F238E27FC236}">
                <a16:creationId xmlns:a16="http://schemas.microsoft.com/office/drawing/2014/main" id="{ED4AADB5-6A05-48DB-B593-478D91F3913D}"/>
              </a:ext>
            </a:extLst>
          </p:cNvPr>
          <p:cNvSpPr/>
          <p:nvPr/>
        </p:nvSpPr>
        <p:spPr>
          <a:xfrm>
            <a:off x="414410" y="5134032"/>
            <a:ext cx="11639046" cy="959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means that when we run the statement below, the function COUNT(</a:t>
            </a:r>
            <a:r>
              <a:rPr lang="en-GB" sz="1400" dirty="0" err="1">
                <a:solidFill>
                  <a:prstClr val="black"/>
                </a:solidFill>
                <a:latin typeface="Calibri" panose="020F0502020204030204"/>
              </a:rPr>
              <a:t>firstname</a:t>
            </a:r>
            <a:r>
              <a:rPr lang="en-GB" sz="1400" dirty="0">
                <a:solidFill>
                  <a:prstClr val="black"/>
                </a:solidFill>
                <a:latin typeface="Calibri" panose="020F0502020204030204"/>
              </a:rPr>
              <a:t>) is applied to the data </a:t>
            </a:r>
            <a:r>
              <a:rPr lang="en-GB" sz="1400" b="1" u="sng" dirty="0">
                <a:solidFill>
                  <a:prstClr val="black"/>
                </a:solidFill>
                <a:latin typeface="Calibri" panose="020F0502020204030204"/>
              </a:rPr>
              <a:t>after</a:t>
            </a:r>
            <a:r>
              <a:rPr lang="en-GB" sz="1400" dirty="0">
                <a:solidFill>
                  <a:prstClr val="black"/>
                </a:solidFill>
                <a:latin typeface="Calibri" panose="020F0502020204030204"/>
              </a:rPr>
              <a:t> we have filtered it using the WHERE keyword.</a:t>
            </a:r>
          </a:p>
        </p:txBody>
      </p:sp>
      <p:pic>
        <p:nvPicPr>
          <p:cNvPr id="22" name="Picture 21">
            <a:extLst>
              <a:ext uri="{FF2B5EF4-FFF2-40B4-BE49-F238E27FC236}">
                <a16:creationId xmlns:a16="http://schemas.microsoft.com/office/drawing/2014/main" id="{F026218C-28CC-4759-9B1D-51E668EC315D}"/>
              </a:ext>
            </a:extLst>
          </p:cNvPr>
          <p:cNvPicPr>
            <a:picLocks noChangeAspect="1"/>
          </p:cNvPicPr>
          <p:nvPr/>
        </p:nvPicPr>
        <p:blipFill rotWithShape="1">
          <a:blip r:embed="rId5"/>
          <a:srcRect t="71018"/>
          <a:stretch/>
        </p:blipFill>
        <p:spPr>
          <a:xfrm>
            <a:off x="457359" y="5661530"/>
            <a:ext cx="8075357" cy="528483"/>
          </a:xfrm>
          <a:prstGeom prst="rect">
            <a:avLst/>
          </a:prstGeom>
        </p:spPr>
      </p:pic>
    </p:spTree>
    <p:extLst>
      <p:ext uri="{BB962C8B-B14F-4D97-AF65-F5344CB8AC3E}">
        <p14:creationId xmlns:p14="http://schemas.microsoft.com/office/powerpoint/2010/main" val="11897564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5.70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4F155D6-8BB9-45D0-821E-6F52F5CC24BF}"/>
              </a:ext>
            </a:extLst>
          </p:cNvPr>
          <p:cNvPicPr>
            <a:picLocks noChangeAspect="1"/>
          </p:cNvPicPr>
          <p:nvPr/>
        </p:nvPicPr>
        <p:blipFill rotWithShape="1">
          <a:blip r:embed="rId3"/>
          <a:srcRect b="79139"/>
          <a:stretch/>
        </p:blipFill>
        <p:spPr>
          <a:xfrm>
            <a:off x="352005" y="1233513"/>
            <a:ext cx="5609384" cy="1014384"/>
          </a:xfrm>
          <a:prstGeom prst="rect">
            <a:avLst/>
          </a:prstGeom>
        </p:spPr>
      </p:pic>
      <p:pic>
        <p:nvPicPr>
          <p:cNvPr id="13" name="Picture 12">
            <a:extLst>
              <a:ext uri="{FF2B5EF4-FFF2-40B4-BE49-F238E27FC236}">
                <a16:creationId xmlns:a16="http://schemas.microsoft.com/office/drawing/2014/main" id="{C71F884E-B900-47D4-8553-755A4582B34E}"/>
              </a:ext>
            </a:extLst>
          </p:cNvPr>
          <p:cNvPicPr>
            <a:picLocks noChangeAspect="1"/>
          </p:cNvPicPr>
          <p:nvPr/>
        </p:nvPicPr>
        <p:blipFill>
          <a:blip r:embed="rId4"/>
          <a:stretch>
            <a:fillRect/>
          </a:stretch>
        </p:blipFill>
        <p:spPr>
          <a:xfrm>
            <a:off x="4754880" y="2525446"/>
            <a:ext cx="6238688" cy="1315453"/>
          </a:xfrm>
          <a:prstGeom prst="rect">
            <a:avLst/>
          </a:prstGeom>
        </p:spPr>
      </p:pic>
      <p:pic>
        <p:nvPicPr>
          <p:cNvPr id="23" name="Picture 22">
            <a:extLst>
              <a:ext uri="{FF2B5EF4-FFF2-40B4-BE49-F238E27FC236}">
                <a16:creationId xmlns:a16="http://schemas.microsoft.com/office/drawing/2014/main" id="{94C9909F-D9F5-4325-9C97-1C15CA626681}"/>
              </a:ext>
            </a:extLst>
          </p:cNvPr>
          <p:cNvPicPr>
            <a:picLocks noChangeAspect="1"/>
          </p:cNvPicPr>
          <p:nvPr/>
        </p:nvPicPr>
        <p:blipFill rotWithShape="1">
          <a:blip r:embed="rId3"/>
          <a:srcRect l="62733" t="21802" r="10460"/>
          <a:stretch/>
        </p:blipFill>
        <p:spPr>
          <a:xfrm>
            <a:off x="2230113" y="2373046"/>
            <a:ext cx="1640847" cy="4149212"/>
          </a:xfrm>
          <a:prstGeom prst="rect">
            <a:avLst/>
          </a:prstGeom>
        </p:spPr>
      </p:pic>
      <p:pic>
        <p:nvPicPr>
          <p:cNvPr id="24" name="Picture 23">
            <a:extLst>
              <a:ext uri="{FF2B5EF4-FFF2-40B4-BE49-F238E27FC236}">
                <a16:creationId xmlns:a16="http://schemas.microsoft.com/office/drawing/2014/main" id="{27912A14-F8B4-4EBF-882D-68A3023C1909}"/>
              </a:ext>
            </a:extLst>
          </p:cNvPr>
          <p:cNvPicPr>
            <a:picLocks noChangeAspect="1"/>
          </p:cNvPicPr>
          <p:nvPr/>
        </p:nvPicPr>
        <p:blipFill>
          <a:blip r:embed="rId5"/>
          <a:stretch>
            <a:fillRect/>
          </a:stretch>
        </p:blipFill>
        <p:spPr>
          <a:xfrm>
            <a:off x="5961389" y="4417346"/>
            <a:ext cx="2830738" cy="2112491"/>
          </a:xfrm>
          <a:prstGeom prst="rect">
            <a:avLst/>
          </a:prstGeom>
        </p:spPr>
      </p:pic>
      <p:pic>
        <p:nvPicPr>
          <p:cNvPr id="26" name="Picture 25">
            <a:extLst>
              <a:ext uri="{FF2B5EF4-FFF2-40B4-BE49-F238E27FC236}">
                <a16:creationId xmlns:a16="http://schemas.microsoft.com/office/drawing/2014/main" id="{0FD1D8E7-03F7-4C16-9307-AC0A8251F1E2}"/>
              </a:ext>
            </a:extLst>
          </p:cNvPr>
          <p:cNvPicPr>
            <a:picLocks noChangeAspect="1"/>
          </p:cNvPicPr>
          <p:nvPr/>
        </p:nvPicPr>
        <p:blipFill>
          <a:blip r:embed="rId6"/>
          <a:stretch>
            <a:fillRect/>
          </a:stretch>
        </p:blipFill>
        <p:spPr>
          <a:xfrm>
            <a:off x="8992906" y="4640580"/>
            <a:ext cx="2186586" cy="1803185"/>
          </a:xfrm>
          <a:prstGeom prst="rect">
            <a:avLst/>
          </a:prstGeom>
        </p:spPr>
      </p:pic>
    </p:spTree>
    <p:extLst>
      <p:ext uri="{BB962C8B-B14F-4D97-AF65-F5344CB8AC3E}">
        <p14:creationId xmlns:p14="http://schemas.microsoft.com/office/powerpoint/2010/main" val="4152036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5.71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7BE1808-AFF0-42E3-BF47-6FBDE036FE11}"/>
              </a:ext>
            </a:extLst>
          </p:cNvPr>
          <p:cNvPicPr>
            <a:picLocks noChangeAspect="1"/>
          </p:cNvPicPr>
          <p:nvPr/>
        </p:nvPicPr>
        <p:blipFill>
          <a:blip r:embed="rId3"/>
          <a:stretch>
            <a:fillRect/>
          </a:stretch>
        </p:blipFill>
        <p:spPr>
          <a:xfrm>
            <a:off x="364634" y="2092854"/>
            <a:ext cx="6200775" cy="1400175"/>
          </a:xfrm>
          <a:prstGeom prst="rect">
            <a:avLst/>
          </a:prstGeom>
        </p:spPr>
      </p:pic>
      <p:sp>
        <p:nvSpPr>
          <p:cNvPr id="19" name="Rectangle 18">
            <a:extLst>
              <a:ext uri="{FF2B5EF4-FFF2-40B4-BE49-F238E27FC236}">
                <a16:creationId xmlns:a16="http://schemas.microsoft.com/office/drawing/2014/main" id="{2235F811-67D7-4AF4-9F30-98A461E89C15}"/>
              </a:ext>
            </a:extLst>
          </p:cNvPr>
          <p:cNvSpPr/>
          <p:nvPr/>
        </p:nvSpPr>
        <p:spPr>
          <a:xfrm>
            <a:off x="269474" y="1093257"/>
            <a:ext cx="11551737" cy="3775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we can write the WHERE and OR keywords on two lines, or we can use the parenthesis to simplify the problem.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Here using our knowledge of the order of operations we know that everything inside the brackets is going to be executed first. So the data is going to be reduced to either Oregon or New York, before we then check to see if gender if female.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In this case we can think of what’s inside the brackets to be a single action.</a:t>
            </a:r>
          </a:p>
        </p:txBody>
      </p:sp>
    </p:spTree>
    <p:extLst>
      <p:ext uri="{BB962C8B-B14F-4D97-AF65-F5344CB8AC3E}">
        <p14:creationId xmlns:p14="http://schemas.microsoft.com/office/powerpoint/2010/main" val="14320748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3.16, 3.17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3.19, 3.23, 3.24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3197</TotalTime>
  <Words>3085</Words>
  <Application>Microsoft Office PowerPoint</Application>
  <PresentationFormat>Widescreen</PresentationFormat>
  <Paragraphs>283</Paragraphs>
  <Slides>33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225</cp:revision>
  <dcterms:created xsi:type="dcterms:W3CDTF">2021-12-05T12:21:15Z</dcterms:created>
  <dcterms:modified xsi:type="dcterms:W3CDTF">2022-01-18T22:28:03Z</dcterms:modified>
</cp:coreProperties>
</file>